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3" r:id="rId6"/>
    <p:sldId id="262" r:id="rId7"/>
    <p:sldId id="260" r:id="rId8"/>
    <p:sldId id="265" r:id="rId9"/>
    <p:sldId id="264" r:id="rId10"/>
    <p:sldId id="266" r:id="rId11"/>
    <p:sldId id="269" r:id="rId12"/>
    <p:sldId id="270" r:id="rId13"/>
    <p:sldId id="268" r:id="rId14"/>
    <p:sldId id="276" r:id="rId15"/>
    <p:sldId id="277" r:id="rId16"/>
    <p:sldId id="278" r:id="rId17"/>
    <p:sldId id="279" r:id="rId18"/>
    <p:sldId id="272" r:id="rId19"/>
    <p:sldId id="273" r:id="rId20"/>
    <p:sldId id="274" r:id="rId21"/>
    <p:sldId id="271" r:id="rId22"/>
    <p:sldId id="275" r:id="rId23"/>
    <p:sldId id="267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4113F-FBCF-40C0-905B-FC805BFD7831}" type="datetimeFigureOut">
              <a:rPr lang="pt-BR" smtClean="0"/>
              <a:pPr/>
              <a:t>01/11/2019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30E5F-B7AF-4E03-8B9F-5A755282D74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230E5F-B7AF-4E03-8B9F-5A755282D748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351D-DA70-4F5D-A9A2-56B086AA0B57}" type="datetime1">
              <a:rPr lang="pt-BR" smtClean="0"/>
              <a:pPr/>
              <a:t>01/11/2019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FCB8F-F909-41EB-BDAE-83E5AE4F3BC7}" type="datetime1">
              <a:rPr lang="pt-BR" smtClean="0"/>
              <a:pPr/>
              <a:t>01/11/2019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8DF52-CCC1-48DD-BBF6-35BE30902A5D}" type="datetime1">
              <a:rPr lang="pt-BR" smtClean="0"/>
              <a:pPr/>
              <a:t>01/11/2019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06236-202F-451C-8304-EB0F465FB9AF}" type="datetime1">
              <a:rPr lang="pt-BR" smtClean="0"/>
              <a:pPr/>
              <a:t>01/11/2019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30221-BE99-4B2D-96D6-CC58BC715C7C}" type="datetime1">
              <a:rPr lang="pt-BR" smtClean="0"/>
              <a:pPr/>
              <a:t>01/11/2019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348C-7B1C-4CBD-A7B7-52F711A74D0F}" type="datetime1">
              <a:rPr lang="pt-BR" smtClean="0"/>
              <a:pPr/>
              <a:t>01/11/2019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F56FD-DC71-47D9-AF4D-1E4BF3EAB350}" type="datetime1">
              <a:rPr lang="pt-BR" smtClean="0"/>
              <a:pPr/>
              <a:t>01/11/2019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C649A-6EC2-4127-BF81-3463C4DC1ECC}" type="datetime1">
              <a:rPr lang="pt-BR" smtClean="0"/>
              <a:pPr/>
              <a:t>01/11/2019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C7913-430C-4590-9389-5EC76A698ADC}" type="datetime1">
              <a:rPr lang="pt-BR" smtClean="0"/>
              <a:pPr/>
              <a:t>01/11/2019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5C810-44F0-4A6E-8B26-4A6145D4393E}" type="datetime1">
              <a:rPr lang="pt-BR" smtClean="0"/>
              <a:pPr/>
              <a:t>01/11/2019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A196D-1BF1-4B54-BD17-DF8F78CA2E47}" type="datetime1">
              <a:rPr lang="pt-BR" smtClean="0"/>
              <a:pPr/>
              <a:t>01/11/2019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0EF8-37B5-40F0-9E24-4593D0A16AB1}" type="datetime1">
              <a:rPr lang="pt-BR" smtClean="0"/>
              <a:pPr/>
              <a:t>01/11/2019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35E6-38A2-4788-B05F-256E4D3E13D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isica.net/giovane/astro/Modulo1/cosmologia-grega.ht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8691" y="0"/>
            <a:ext cx="473530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1043608" y="1556792"/>
            <a:ext cx="77768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5400" b="1" dirty="0"/>
              <a:t>Cosmologia como contexto para o ensino de óptica e ondulatória</a:t>
            </a:r>
            <a:r>
              <a:rPr lang="pt-BR" sz="5400" dirty="0" smtClean="0"/>
              <a:t> </a:t>
            </a:r>
            <a:endParaRPr lang="pt-BR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Imagem 7" descr="C0278682-Where_Heaven_and_Earth_Meet,_18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306216"/>
            <a:ext cx="3059832" cy="255178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572000" y="4797152"/>
            <a:ext cx="43173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Prof. Francisco Pazzini Couto</a:t>
            </a:r>
          </a:p>
          <a:p>
            <a:r>
              <a:rPr lang="pt-BR" sz="2800" dirty="0" smtClean="0"/>
              <a:t>pazzini@cefetmg.br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60648"/>
            <a:ext cx="5686425" cy="618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 Explicativo 1 4"/>
          <p:cNvSpPr/>
          <p:nvPr/>
        </p:nvSpPr>
        <p:spPr>
          <a:xfrm>
            <a:off x="5940152" y="692696"/>
            <a:ext cx="2376264" cy="1008112"/>
          </a:xfrm>
          <a:prstGeom prst="borderCallout1">
            <a:avLst>
              <a:gd name="adj1" fmla="val 53194"/>
              <a:gd name="adj2" fmla="val -52"/>
              <a:gd name="adj3" fmla="val 56241"/>
              <a:gd name="adj4" fmla="val -461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ÓPTICA  </a:t>
            </a:r>
          </a:p>
          <a:p>
            <a:pPr algn="ctr"/>
            <a:r>
              <a:rPr lang="pt-BR" sz="2000" dirty="0" smtClean="0"/>
              <a:t>(espelhos e lentes)</a:t>
            </a:r>
            <a:endParaRPr lang="pt-BR" dirty="0"/>
          </a:p>
        </p:txBody>
      </p:sp>
      <p:sp>
        <p:nvSpPr>
          <p:cNvPr id="6" name="Texto Explicativo 1 5"/>
          <p:cNvSpPr/>
          <p:nvPr/>
        </p:nvSpPr>
        <p:spPr>
          <a:xfrm>
            <a:off x="4716016" y="4149080"/>
            <a:ext cx="2376264" cy="1008112"/>
          </a:xfrm>
          <a:prstGeom prst="borderCallout1">
            <a:avLst>
              <a:gd name="adj1" fmla="val 53194"/>
              <a:gd name="adj2" fmla="val -52"/>
              <a:gd name="adj3" fmla="val 52797"/>
              <a:gd name="adj4" fmla="val -33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FÍSICA MODERNA</a:t>
            </a:r>
          </a:p>
          <a:p>
            <a:pPr algn="ctr"/>
            <a:r>
              <a:rPr lang="pt-BR" sz="1600" dirty="0" smtClean="0"/>
              <a:t>(radiação de corpo negro, radioatividade, modelo atômico)</a:t>
            </a:r>
          </a:p>
        </p:txBody>
      </p:sp>
      <p:sp>
        <p:nvSpPr>
          <p:cNvPr id="7" name="Texto Explicativo 1 6"/>
          <p:cNvSpPr/>
          <p:nvPr/>
        </p:nvSpPr>
        <p:spPr>
          <a:xfrm>
            <a:off x="5364088" y="2348880"/>
            <a:ext cx="2376264" cy="1008112"/>
          </a:xfrm>
          <a:prstGeom prst="borderCallout1">
            <a:avLst>
              <a:gd name="adj1" fmla="val 53194"/>
              <a:gd name="adj2" fmla="val -52"/>
              <a:gd name="adj3" fmla="val 53945"/>
              <a:gd name="adj4" fmla="val -436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 smtClean="0"/>
              <a:t>ONDAS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331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 smtClean="0"/>
              <a:t>6. Um exemplo: O Sol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21" y="4924325"/>
            <a:ext cx="1152127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Luz do sol </a:t>
            </a:r>
            <a:endParaRPr lang="pt-BR" sz="2800" dirty="0"/>
          </a:p>
        </p:txBody>
      </p:sp>
      <p:sp>
        <p:nvSpPr>
          <p:cNvPr id="18" name="Texto explicativo em forma de nuvem 17"/>
          <p:cNvSpPr/>
          <p:nvPr/>
        </p:nvSpPr>
        <p:spPr>
          <a:xfrm>
            <a:off x="395536" y="2996952"/>
            <a:ext cx="2016224" cy="144016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Espectro solar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9" name="Picture 2" descr="Resultado de imagem para espectro sol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36712"/>
            <a:ext cx="5520283" cy="372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331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 smtClean="0"/>
              <a:t>6. Um exemplo: O Sol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21" y="4924325"/>
            <a:ext cx="1152127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Luz do sol </a:t>
            </a:r>
            <a:endParaRPr lang="pt-BR" sz="2800" dirty="0"/>
          </a:p>
        </p:txBody>
      </p:sp>
      <p:sp>
        <p:nvSpPr>
          <p:cNvPr id="18" name="Texto explicativo em forma de nuvem 17"/>
          <p:cNvSpPr/>
          <p:nvPr/>
        </p:nvSpPr>
        <p:spPr>
          <a:xfrm>
            <a:off x="395536" y="2996952"/>
            <a:ext cx="2016224" cy="144016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Espectro solar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810340"/>
            <a:ext cx="5984379" cy="398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2339752" y="4869160"/>
            <a:ext cx="6533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(</a:t>
            </a:r>
            <a:r>
              <a:rPr lang="pt-BR" sz="1400" dirty="0" err="1" smtClean="0"/>
              <a:t>Radioastronomy</a:t>
            </a:r>
            <a:r>
              <a:rPr lang="pt-BR" sz="1400" dirty="0" smtClean="0"/>
              <a:t> </a:t>
            </a:r>
            <a:r>
              <a:rPr lang="pt-BR" sz="1400" dirty="0" err="1" smtClean="0"/>
              <a:t>at</a:t>
            </a:r>
            <a:r>
              <a:rPr lang="pt-BR" sz="1400" dirty="0" smtClean="0"/>
              <a:t> ALMA- https://www.almaobservatory.org/en/audience/education/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331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 smtClean="0"/>
              <a:t>6. Um exemplo: O Sol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21" y="4924325"/>
            <a:ext cx="1152127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Luz do sol 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91680" y="4780309"/>
            <a:ext cx="266429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Emissão de radiação por um corpo aquecido</a:t>
            </a:r>
            <a:endParaRPr lang="pt-BR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6635111" cy="3794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CaixaDeTexto 21"/>
          <p:cNvSpPr txBox="1"/>
          <p:nvPr/>
        </p:nvSpPr>
        <p:spPr>
          <a:xfrm>
            <a:off x="4644008" y="4653136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(https://phet.colorado.edu/pt_BR/simulation/blackbody-spectrum)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8063633" cy="5466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851920" y="2780928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T = 1 000K</a:t>
            </a:r>
            <a:endParaRPr lang="pt-BR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88" y="728663"/>
            <a:ext cx="7515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851920" y="2780928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T = 2 000K</a:t>
            </a:r>
            <a:endParaRPr lang="pt-BR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804863"/>
            <a:ext cx="75819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851920" y="2780928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T = 3 000K</a:t>
            </a:r>
            <a:endParaRPr lang="pt-BR" sz="3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470926"/>
            <a:ext cx="3466595" cy="1974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5220072" y="1124744"/>
            <a:ext cx="26260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/>
              <a:t>Lei de </a:t>
            </a:r>
            <a:r>
              <a:rPr lang="pt-BR" sz="4000" dirty="0" err="1" smtClean="0"/>
              <a:t>Wien</a:t>
            </a:r>
            <a:endParaRPr lang="pt-BR" sz="4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2447009" cy="165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348880"/>
            <a:ext cx="2004137" cy="144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437112"/>
            <a:ext cx="2304256" cy="159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331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 smtClean="0"/>
              <a:t>6. Um exemplo: O Sol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21" y="4924325"/>
            <a:ext cx="1152127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Luz do sol 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91680" y="4780309"/>
            <a:ext cx="266429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Emissão de radiação por um corpo aquecido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16016" y="4780309"/>
            <a:ext cx="230425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Lei de </a:t>
            </a:r>
            <a:r>
              <a:rPr lang="pt-BR" sz="2800" dirty="0" err="1" smtClean="0"/>
              <a:t>Wien</a:t>
            </a:r>
            <a:endParaRPr lang="pt-BR" sz="2800" dirty="0" smtClean="0"/>
          </a:p>
          <a:p>
            <a:pPr algn="ctr"/>
            <a:r>
              <a:rPr lang="pt-BR" sz="2800" dirty="0" smtClean="0"/>
              <a:t>Lei de Stefan-Boltzmann</a:t>
            </a:r>
            <a:endParaRPr lang="pt-BR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505848" cy="74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5076056" y="2204864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Voltar no espectro solar e calcular a temperatura da superfície solar</a:t>
            </a:r>
            <a:endParaRPr lang="pt-BR" sz="2400" dirty="0"/>
          </a:p>
        </p:txBody>
      </p:sp>
      <p:pic>
        <p:nvPicPr>
          <p:cNvPr id="13" name="Picture 2" descr="Resultado de imagem para espectro so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04864"/>
            <a:ext cx="3672408" cy="247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Conector de seta reta 15"/>
          <p:cNvCxnSpPr>
            <a:stCxn id="11" idx="0"/>
          </p:cNvCxnSpPr>
          <p:nvPr/>
        </p:nvCxnSpPr>
        <p:spPr>
          <a:xfrm flipH="1" flipV="1">
            <a:off x="4932040" y="1700808"/>
            <a:ext cx="1980220" cy="50405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>
            <a:stCxn id="11" idx="2"/>
          </p:cNvCxnSpPr>
          <p:nvPr/>
        </p:nvCxnSpPr>
        <p:spPr>
          <a:xfrm flipH="1">
            <a:off x="4499992" y="3405193"/>
            <a:ext cx="2412268" cy="311839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19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331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 smtClean="0"/>
              <a:t>6. Um exemplo: O Sol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21" y="4924325"/>
            <a:ext cx="1152127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Luz do sol 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91680" y="4780309"/>
            <a:ext cx="266429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Emissão de radiação por um corpo aquecido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16016" y="4780309"/>
            <a:ext cx="230425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Lei de </a:t>
            </a:r>
            <a:r>
              <a:rPr lang="pt-BR" sz="2800" dirty="0" err="1" smtClean="0"/>
              <a:t>Wien</a:t>
            </a:r>
            <a:endParaRPr lang="pt-BR" sz="2800" dirty="0" smtClean="0"/>
          </a:p>
          <a:p>
            <a:pPr algn="ctr"/>
            <a:r>
              <a:rPr lang="pt-BR" sz="2800" dirty="0" smtClean="0"/>
              <a:t>Lei de Stefan-Boltzmann</a:t>
            </a:r>
            <a:endParaRPr lang="pt-BR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6672"/>
            <a:ext cx="5076056" cy="41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aixaDeTexto 14"/>
          <p:cNvSpPr txBox="1"/>
          <p:nvPr/>
        </p:nvSpPr>
        <p:spPr>
          <a:xfrm>
            <a:off x="251520" y="1484784"/>
            <a:ext cx="3411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Uma questão filosófica ....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51520" y="404664"/>
            <a:ext cx="78488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pt-BR" sz="2800" dirty="0" smtClean="0"/>
              <a:t>1. Referências</a:t>
            </a:r>
          </a:p>
          <a:p>
            <a:pPr marL="514350" indent="-514350"/>
            <a:endParaRPr lang="pt-BR" sz="2800" dirty="0"/>
          </a:p>
          <a:p>
            <a:pPr marL="514350" indent="-514350">
              <a:buFont typeface="Arial" pitchFamily="34" charset="0"/>
              <a:buChar char="•"/>
            </a:pPr>
            <a:r>
              <a:rPr lang="pt-BR" sz="2400" dirty="0" smtClean="0"/>
              <a:t>A Termodinâmica do motor de combustão interna – Implicações sociais do uso dessa tecnologia  (Adelson Fernandes Moreira e Francisco Pazzini Couto - Organizadores)</a:t>
            </a:r>
          </a:p>
          <a:p>
            <a:pPr marL="514350" indent="-514350"/>
            <a:endParaRPr lang="pt-BR" sz="24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pt-BR" sz="2400" dirty="0" smtClean="0"/>
              <a:t>Radio </a:t>
            </a:r>
            <a:r>
              <a:rPr lang="pt-BR" sz="2400" dirty="0" err="1" smtClean="0"/>
              <a:t>Astronomy</a:t>
            </a:r>
            <a:r>
              <a:rPr lang="pt-BR" sz="2400" dirty="0" smtClean="0"/>
              <a:t> Manual (https://www.almaobservatory.org/en/publications/radio-astronomy-manual-alma-at-school/)</a:t>
            </a:r>
          </a:p>
          <a:p>
            <a:pPr marL="514350" indent="-514350"/>
            <a:endParaRPr lang="pt-BR" sz="240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US" sz="2400" dirty="0"/>
              <a:t>KRAGH, H. On Modern Cosmology and its Place in Science Education. Science &amp; Education. , 2011,v 20. p.343-357. 10.1007/s11191-010-9271-x</a:t>
            </a:r>
            <a:endParaRPr lang="pt-BR" sz="2400" dirty="0"/>
          </a:p>
          <a:p>
            <a:pPr marL="514350" indent="-514350">
              <a:buFont typeface="Arial" pitchFamily="34" charset="0"/>
              <a:buChar char="•"/>
            </a:pP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20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331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 smtClean="0"/>
              <a:t>6. Um exemplo: O Sol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21" y="4924325"/>
            <a:ext cx="1152127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Luz do sol 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91680" y="4780309"/>
            <a:ext cx="266429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Emissão de radiação por um corpo aquecido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716016" y="4780309"/>
            <a:ext cx="230425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Lei de </a:t>
            </a:r>
            <a:r>
              <a:rPr lang="pt-BR" sz="2800" dirty="0" err="1" smtClean="0"/>
              <a:t>Wien</a:t>
            </a:r>
            <a:endParaRPr lang="pt-BR" sz="2800" dirty="0" smtClean="0"/>
          </a:p>
          <a:p>
            <a:pPr algn="ctr"/>
            <a:r>
              <a:rPr lang="pt-BR" sz="2800" dirty="0" smtClean="0"/>
              <a:t>Lei de Stefan-Boltzmann</a:t>
            </a:r>
            <a:endParaRPr lang="pt-BR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476672"/>
            <a:ext cx="5076056" cy="41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 descr="Resultado de imagem para esfer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284984"/>
            <a:ext cx="1296144" cy="1296144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40557" y="1340768"/>
            <a:ext cx="2650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Se tenho T (Lei de </a:t>
            </a:r>
            <a:r>
              <a:rPr lang="pt-BR" dirty="0" err="1" smtClean="0"/>
              <a:t>Wien</a:t>
            </a:r>
            <a:r>
              <a:rPr lang="pt-BR" dirty="0" smtClean="0"/>
              <a:t>)...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0557" y="1844824"/>
            <a:ext cx="38186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/>
              <a:t>Se medirmos  P (Lei de Stefan-Boltzmann)...</a:t>
            </a:r>
            <a:endParaRPr lang="pt-BR" sz="16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79512" y="2708920"/>
            <a:ext cx="3534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É possível estimar o raio da estrela.</a:t>
            </a:r>
            <a:endParaRPr lang="pt-BR" dirty="0"/>
          </a:p>
        </p:txBody>
      </p:sp>
      <p:sp>
        <p:nvSpPr>
          <p:cNvPr id="18" name="Seta para baixo 17"/>
          <p:cNvSpPr/>
          <p:nvPr/>
        </p:nvSpPr>
        <p:spPr>
          <a:xfrm>
            <a:off x="1619672" y="2276872"/>
            <a:ext cx="288032" cy="360040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331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 smtClean="0"/>
              <a:t>6. Um exemplo: O Sol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21" y="4924325"/>
            <a:ext cx="1152127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Luz do sol 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91680" y="4780309"/>
            <a:ext cx="266429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Emissão de radiação por um corpo aquecido</a:t>
            </a:r>
            <a:endParaRPr lang="pt-BR" sz="2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716016" y="4780309"/>
            <a:ext cx="230425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Lei de </a:t>
            </a:r>
            <a:r>
              <a:rPr lang="pt-BR" sz="2800" dirty="0" err="1" smtClean="0"/>
              <a:t>Wien</a:t>
            </a:r>
            <a:endParaRPr lang="pt-BR" sz="2800" dirty="0" smtClean="0"/>
          </a:p>
          <a:p>
            <a:pPr algn="ctr"/>
            <a:r>
              <a:rPr lang="pt-BR" sz="2800" dirty="0" smtClean="0"/>
              <a:t>Lei de Stefan-Boltzmann</a:t>
            </a:r>
            <a:endParaRPr lang="pt-BR" sz="2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380313" y="4924325"/>
            <a:ext cx="1440159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Potência solar</a:t>
            </a:r>
            <a:endParaRPr lang="pt-BR" sz="2800" dirty="0"/>
          </a:p>
        </p:txBody>
      </p:sp>
      <p:pic>
        <p:nvPicPr>
          <p:cNvPr id="31746" name="Picture 2" descr="Resultado de imagem para lata de refrigera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836712"/>
            <a:ext cx="1699667" cy="1699667"/>
          </a:xfrm>
          <a:prstGeom prst="rect">
            <a:avLst/>
          </a:prstGeom>
          <a:noFill/>
        </p:spPr>
      </p:pic>
      <p:pic>
        <p:nvPicPr>
          <p:cNvPr id="31747" name="Picture 3" descr="C:\Users\Francisco\AppData\Local\Microsoft\Windows\INetCache\IE\5VIGTJRP\sun-41191_960_72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980728"/>
            <a:ext cx="1541350" cy="1541350"/>
          </a:xfrm>
          <a:prstGeom prst="rect">
            <a:avLst/>
          </a:prstGeom>
          <a:noFill/>
        </p:spPr>
      </p:pic>
      <p:pic>
        <p:nvPicPr>
          <p:cNvPr id="31748" name="Picture 4" descr="C:\Users\Francisco\AppData\Local\Microsoft\Windows\INetCache\IE\SWW3EDZT\5674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429000"/>
            <a:ext cx="942033" cy="942033"/>
          </a:xfrm>
          <a:prstGeom prst="rect">
            <a:avLst/>
          </a:prstGeom>
          <a:noFill/>
        </p:spPr>
      </p:pic>
      <p:cxnSp>
        <p:nvCxnSpPr>
          <p:cNvPr id="17" name="Conector de seta reta 16"/>
          <p:cNvCxnSpPr/>
          <p:nvPr/>
        </p:nvCxnSpPr>
        <p:spPr>
          <a:xfrm flipH="1">
            <a:off x="1763688" y="2492896"/>
            <a:ext cx="72008" cy="136815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e seta reta 24"/>
          <p:cNvCxnSpPr/>
          <p:nvPr/>
        </p:nvCxnSpPr>
        <p:spPr>
          <a:xfrm flipV="1">
            <a:off x="1835696" y="1772816"/>
            <a:ext cx="6048672" cy="2160240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 rot="20387520">
            <a:off x="3347864" y="2780928"/>
            <a:ext cx="3124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Distância Terra – Sol conhecida</a:t>
            </a:r>
            <a:endParaRPr lang="pt-BR" b="1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771800" y="836712"/>
            <a:ext cx="38032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/>
              <a:t>Q = </a:t>
            </a:r>
            <a:r>
              <a:rPr lang="pt-BR" sz="3200" dirty="0" err="1" smtClean="0"/>
              <a:t>mc</a:t>
            </a:r>
            <a:r>
              <a:rPr lang="pt-BR" sz="3200" dirty="0" err="1" smtClean="0">
                <a:latin typeface="Symbol" pitchFamily="18" charset="2"/>
              </a:rPr>
              <a:t>D</a:t>
            </a:r>
            <a:r>
              <a:rPr lang="pt-BR" sz="3200" dirty="0" err="1" smtClean="0"/>
              <a:t>t</a:t>
            </a:r>
            <a:endParaRPr lang="pt-BR" sz="3200" dirty="0" smtClean="0"/>
          </a:p>
          <a:p>
            <a:r>
              <a:rPr lang="pt-BR" sz="3200" dirty="0" smtClean="0"/>
              <a:t>P’ = Q</a:t>
            </a:r>
            <a:r>
              <a:rPr lang="pt-BR" sz="2400" dirty="0" smtClean="0"/>
              <a:t>/tempo de exposição</a:t>
            </a:r>
            <a:endParaRPr lang="pt-B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22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3316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 smtClean="0"/>
              <a:t>6. Um exemplo: O Sol</a:t>
            </a:r>
            <a:endParaRPr lang="pt-BR" sz="28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1521" y="4924325"/>
            <a:ext cx="1152127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Luz do sol </a:t>
            </a:r>
            <a:endParaRPr lang="pt-BR" sz="28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691680" y="4780309"/>
            <a:ext cx="266429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Emissão de radiação por um corpo aquecido</a:t>
            </a:r>
            <a:endParaRPr lang="pt-BR" sz="28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4716016" y="4780309"/>
            <a:ext cx="2304256" cy="138499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Lei de </a:t>
            </a:r>
            <a:r>
              <a:rPr lang="pt-BR" sz="2800" dirty="0" err="1" smtClean="0"/>
              <a:t>Wien</a:t>
            </a:r>
            <a:endParaRPr lang="pt-BR" sz="2800" dirty="0" smtClean="0"/>
          </a:p>
          <a:p>
            <a:pPr algn="ctr"/>
            <a:r>
              <a:rPr lang="pt-BR" sz="2800" dirty="0" smtClean="0"/>
              <a:t>Lei de Stefan-Boltzmann</a:t>
            </a:r>
            <a:endParaRPr lang="pt-BR" sz="2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380313" y="4924325"/>
            <a:ext cx="1440159" cy="95410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Potência solar</a:t>
            </a:r>
            <a:endParaRPr lang="pt-BR" sz="2800" dirty="0"/>
          </a:p>
        </p:txBody>
      </p:sp>
      <p:pic>
        <p:nvPicPr>
          <p:cNvPr id="31747" name="Picture 3" descr="C:\Users\Francisco\AppData\Local\Microsoft\Windows\INetCache\IE\5VIGTJRP\sun-41191_960_72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75682"/>
            <a:ext cx="821270" cy="821270"/>
          </a:xfrm>
          <a:prstGeom prst="rect">
            <a:avLst/>
          </a:prstGeom>
          <a:noFill/>
        </p:spPr>
      </p:pic>
      <p:pic>
        <p:nvPicPr>
          <p:cNvPr id="31748" name="Picture 4" descr="C:\Users\Francisco\AppData\Local\Microsoft\Windows\INetCache\IE\SWW3EDZT\56742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348880"/>
            <a:ext cx="509985" cy="509985"/>
          </a:xfrm>
          <a:prstGeom prst="rect">
            <a:avLst/>
          </a:prstGeom>
          <a:noFill/>
        </p:spPr>
      </p:pic>
      <p:pic>
        <p:nvPicPr>
          <p:cNvPr id="34819" name="Picture 3" descr="C:\Users\Francisco\AppData\Local\Microsoft\Windows\INetCache\IE\SWW3EDZT\1200px-Sphere_wireframe_10deg_6r.svg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-171400"/>
            <a:ext cx="4896544" cy="4896545"/>
          </a:xfrm>
          <a:prstGeom prst="rect">
            <a:avLst/>
          </a:prstGeom>
          <a:noFill/>
        </p:spPr>
      </p:pic>
      <p:sp>
        <p:nvSpPr>
          <p:cNvPr id="21" name="CaixaDeTexto 20"/>
          <p:cNvSpPr txBox="1"/>
          <p:nvPr/>
        </p:nvSpPr>
        <p:spPr>
          <a:xfrm>
            <a:off x="6804248" y="1124744"/>
            <a:ext cx="232518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/>
              <a:t>S = 4</a:t>
            </a:r>
            <a:r>
              <a:rPr lang="pt-BR" sz="2800" dirty="0" smtClean="0">
                <a:latin typeface="Symbol" pitchFamily="18" charset="2"/>
              </a:rPr>
              <a:t>p</a:t>
            </a:r>
            <a:r>
              <a:rPr lang="pt-BR" sz="2800" dirty="0" smtClean="0"/>
              <a:t> R²</a:t>
            </a:r>
          </a:p>
          <a:p>
            <a:endParaRPr lang="pt-BR" sz="2800" dirty="0"/>
          </a:p>
          <a:p>
            <a:r>
              <a:rPr lang="pt-BR" sz="2800" dirty="0" err="1" smtClean="0"/>
              <a:t>P</a:t>
            </a:r>
            <a:r>
              <a:rPr lang="pt-BR" sz="2800" baseline="-25000" dirty="0" err="1" smtClean="0"/>
              <a:t>sol</a:t>
            </a:r>
            <a:r>
              <a:rPr lang="pt-BR" sz="2800" dirty="0" smtClean="0"/>
              <a:t> = </a:t>
            </a:r>
            <a:r>
              <a:rPr lang="pt-BR" sz="2800" dirty="0" err="1" smtClean="0"/>
              <a:t>P’</a:t>
            </a:r>
            <a:r>
              <a:rPr lang="pt-BR" dirty="0" err="1" smtClean="0"/>
              <a:t>x</a:t>
            </a:r>
            <a:r>
              <a:rPr lang="pt-BR" sz="2800" dirty="0" smtClean="0"/>
              <a:t> S/</a:t>
            </a:r>
            <a:r>
              <a:rPr lang="pt-BR" sz="2800" dirty="0" err="1" smtClean="0"/>
              <a:t>S</a:t>
            </a:r>
            <a:r>
              <a:rPr lang="pt-BR" sz="2800" baseline="-25000" dirty="0" err="1" smtClean="0"/>
              <a:t>lata</a:t>
            </a:r>
            <a:endParaRPr lang="pt-BR" sz="2800" baseline="-25000" dirty="0" smtClean="0"/>
          </a:p>
          <a:p>
            <a:endParaRPr lang="pt-BR" sz="2800" dirty="0"/>
          </a:p>
          <a:p>
            <a:r>
              <a:rPr lang="pt-BR" sz="2800" dirty="0" smtClean="0"/>
              <a:t>P = </a:t>
            </a:r>
            <a:r>
              <a:rPr lang="pt-BR" sz="2800" dirty="0" smtClean="0">
                <a:latin typeface="Symbol" pitchFamily="18" charset="2"/>
              </a:rPr>
              <a:t>s</a:t>
            </a:r>
            <a:r>
              <a:rPr lang="pt-BR" sz="2800" dirty="0" smtClean="0"/>
              <a:t>. </a:t>
            </a:r>
            <a:r>
              <a:rPr lang="pt-BR" sz="2800" dirty="0" smtClean="0">
                <a:latin typeface="Symbol" pitchFamily="18" charset="2"/>
              </a:rPr>
              <a:t>D</a:t>
            </a:r>
            <a:r>
              <a:rPr lang="pt-BR" sz="2800" dirty="0" smtClean="0"/>
              <a:t>S. T</a:t>
            </a:r>
            <a:r>
              <a:rPr lang="pt-BR" sz="2800" baseline="30000" dirty="0" smtClean="0"/>
              <a:t>4</a:t>
            </a:r>
            <a:endParaRPr lang="pt-BR" sz="2800" baseline="30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6588224" y="3861048"/>
            <a:ext cx="209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Superfície da estrela</a:t>
            </a:r>
            <a:endParaRPr lang="pt-BR" dirty="0"/>
          </a:p>
        </p:txBody>
      </p:sp>
      <p:cxnSp>
        <p:nvCxnSpPr>
          <p:cNvPr id="23" name="Conector de seta reta 22"/>
          <p:cNvCxnSpPr>
            <a:endCxn id="21" idx="2"/>
          </p:cNvCxnSpPr>
          <p:nvPr/>
        </p:nvCxnSpPr>
        <p:spPr>
          <a:xfrm flipV="1">
            <a:off x="7524328" y="3371513"/>
            <a:ext cx="442514" cy="561544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 flipH="1" flipV="1">
            <a:off x="4572000" y="2708922"/>
            <a:ext cx="2880320" cy="1224134"/>
          </a:xfrm>
          <a:prstGeom prst="straightConnector1">
            <a:avLst/>
          </a:prstGeom>
          <a:ln w="28575">
            <a:solidFill>
              <a:srgbClr val="92D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548680"/>
            <a:ext cx="61132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0" dirty="0" smtClean="0"/>
              <a:t>Grato pela atenção</a:t>
            </a:r>
            <a:endParaRPr lang="pt-BR" sz="6000" dirty="0"/>
          </a:p>
        </p:txBody>
      </p:sp>
      <p:pic>
        <p:nvPicPr>
          <p:cNvPr id="5" name="Imagem 4" descr="eclipse da lua.tif"/>
          <p:cNvPicPr>
            <a:picLocks noChangeAspect="1"/>
          </p:cNvPicPr>
          <p:nvPr/>
        </p:nvPicPr>
        <p:blipFill>
          <a:blip r:embed="rId2" cstate="print"/>
          <a:srcRect r="1772"/>
          <a:stretch>
            <a:fillRect/>
          </a:stretch>
        </p:blipFill>
        <p:spPr>
          <a:xfrm>
            <a:off x="467544" y="1772816"/>
            <a:ext cx="4032448" cy="4526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3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611560" y="764704"/>
            <a:ext cx="8116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 smtClean="0"/>
              <a:t>2. Passagem do motor de carro para o radiotelescópio </a:t>
            </a:r>
            <a:endParaRPr lang="pt-BR" sz="2800" dirty="0"/>
          </a:p>
        </p:txBody>
      </p:sp>
      <p:pic>
        <p:nvPicPr>
          <p:cNvPr id="2050" name="Picture 2" descr="C:\Users\Francisco\AppData\Local\Microsoft\Windows\INetCache\IE\5VIGTJRP\1200px-ULPower_UL260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2677244" cy="2007933"/>
          </a:xfrm>
          <a:prstGeom prst="rect">
            <a:avLst/>
          </a:prstGeom>
          <a:noFill/>
        </p:spPr>
      </p:pic>
      <p:pic>
        <p:nvPicPr>
          <p:cNvPr id="2051" name="Picture 3" descr="C:\Users\Francisco\AppData\Local\Microsoft\Windows\INetCache\IE\SWW3EDZT\china-construira-el-mayor-radiotelescopio-orientable-del-mundo-portad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88840"/>
            <a:ext cx="4187957" cy="2355726"/>
          </a:xfrm>
          <a:prstGeom prst="rect">
            <a:avLst/>
          </a:prstGeom>
          <a:noFill/>
        </p:spPr>
      </p:pic>
      <p:sp>
        <p:nvSpPr>
          <p:cNvPr id="7" name="Seta para a direita 6"/>
          <p:cNvSpPr/>
          <p:nvPr/>
        </p:nvSpPr>
        <p:spPr>
          <a:xfrm>
            <a:off x="3851920" y="3068960"/>
            <a:ext cx="576064" cy="576064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683568" y="4725144"/>
            <a:ext cx="8379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lphaLcPeriod"/>
            </a:pPr>
            <a:r>
              <a:rPr lang="pt-BR" sz="2400" dirty="0" smtClean="0"/>
              <a:t>Insatisfação em trabalhar com o conteúdo de forma expositiva;</a:t>
            </a:r>
          </a:p>
          <a:p>
            <a:pPr marL="342900" indent="-342900">
              <a:buFont typeface="+mj-lt"/>
              <a:buAutoNum type="alphaLcPeriod"/>
            </a:pPr>
            <a:r>
              <a:rPr lang="pt-BR" sz="2400" dirty="0" smtClean="0"/>
              <a:t>Dar significado ao que se aprende.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7288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611560" y="169476"/>
            <a:ext cx="3625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/>
              <a:t>3</a:t>
            </a:r>
            <a:r>
              <a:rPr lang="pt-BR" sz="2800" dirty="0" smtClean="0"/>
              <a:t>. Nos livros didáticos...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6021288"/>
            <a:ext cx="89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Gaspar, </a:t>
            </a:r>
            <a:r>
              <a:rPr lang="pt-BR" dirty="0" smtClean="0"/>
              <a:t>Alberto - Compreendendo </a:t>
            </a:r>
            <a:r>
              <a:rPr lang="pt-BR" dirty="0"/>
              <a:t>a física / Alberto Gaspar. </a:t>
            </a:r>
            <a:r>
              <a:rPr lang="pt-BR" dirty="0" smtClean="0"/>
              <a:t>– 2</a:t>
            </a:r>
            <a:r>
              <a:rPr lang="pt-BR" dirty="0"/>
              <a:t>. ed. – São Paulo : Ática, 2013</a:t>
            </a:r>
            <a:r>
              <a:rPr lang="pt-BR" dirty="0" smtClean="0"/>
              <a:t> 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5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1560" y="169476"/>
            <a:ext cx="3625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/>
              <a:t>3</a:t>
            </a:r>
            <a:r>
              <a:rPr lang="pt-BR" sz="2800" dirty="0" smtClean="0"/>
              <a:t>. Nos livros didáticos...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5008" y="5157192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Gaspar, </a:t>
            </a:r>
            <a:r>
              <a:rPr lang="pt-BR" dirty="0" smtClean="0"/>
              <a:t>Alberto - Compreendendo </a:t>
            </a:r>
            <a:r>
              <a:rPr lang="pt-BR" dirty="0"/>
              <a:t>a física / Alberto Gaspar. </a:t>
            </a:r>
            <a:r>
              <a:rPr lang="pt-BR" dirty="0" smtClean="0"/>
              <a:t>– 2</a:t>
            </a:r>
            <a:r>
              <a:rPr lang="pt-BR" dirty="0"/>
              <a:t>. ed. – São Paulo : Ática, </a:t>
            </a:r>
            <a:r>
              <a:rPr lang="pt-BR" dirty="0" smtClean="0"/>
              <a:t>2013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18349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611560" y="169476"/>
            <a:ext cx="3625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/>
              <a:t>3</a:t>
            </a:r>
            <a:r>
              <a:rPr lang="pt-BR" sz="2800" dirty="0" smtClean="0"/>
              <a:t>. Nos livros didáticos...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5008" y="5013176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Gaspar, </a:t>
            </a:r>
            <a:r>
              <a:rPr lang="pt-BR" dirty="0" smtClean="0"/>
              <a:t>Alberto - Compreendendo </a:t>
            </a:r>
            <a:r>
              <a:rPr lang="pt-BR" dirty="0"/>
              <a:t>a física / Alberto Gaspar. </a:t>
            </a:r>
            <a:r>
              <a:rPr lang="pt-BR" dirty="0" smtClean="0"/>
              <a:t>– 2</a:t>
            </a:r>
            <a:r>
              <a:rPr lang="pt-BR" dirty="0"/>
              <a:t>. ed. – São Paulo : Ática, </a:t>
            </a:r>
            <a:r>
              <a:rPr lang="pt-BR" dirty="0" smtClean="0"/>
              <a:t>2013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19126"/>
            <a:ext cx="8496944" cy="3582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Resultado de imagem para comologia primi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31383" y="0"/>
            <a:ext cx="1687868" cy="2348880"/>
          </a:xfrm>
          <a:prstGeom prst="rect">
            <a:avLst/>
          </a:prstGeom>
          <a:noFill/>
        </p:spPr>
      </p:pic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3821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/>
              <a:t>4</a:t>
            </a:r>
            <a:r>
              <a:rPr lang="pt-BR" sz="2800" dirty="0" smtClean="0"/>
              <a:t>. Por que a cosmologia?</a:t>
            </a: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467545" y="980728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pt-BR" sz="2800" dirty="0" smtClean="0"/>
              <a:t>COSMOLOGIA </a:t>
            </a:r>
            <a:r>
              <a:rPr lang="pt-BR" sz="2800" dirty="0" smtClean="0">
                <a:sym typeface="Wingdings" pitchFamily="2" charset="2"/>
              </a:rPr>
              <a:t>  Ramo da astrofísica que estuda a                    		          origem e evolução do Universo. 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7544" y="2132856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caráter múltiplo: apresenta abordagens científicas</a:t>
            </a:r>
            <a:r>
              <a:rPr lang="pt-BR" sz="2800" dirty="0"/>
              <a:t>, culturais, religiosas e filosóficas.</a:t>
            </a:r>
            <a:r>
              <a:rPr lang="pt-BR" sz="2800" dirty="0" smtClean="0">
                <a:sym typeface="Wingdings" pitchFamily="2" charset="2"/>
              </a:rPr>
              <a:t>. </a:t>
            </a:r>
            <a:endParaRPr lang="pt-BR" sz="28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7544" y="335699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800" dirty="0"/>
              <a:t>abordagem </a:t>
            </a:r>
            <a:r>
              <a:rPr lang="pt-BR" sz="2800" dirty="0" smtClean="0"/>
              <a:t>científica:  </a:t>
            </a:r>
            <a:r>
              <a:rPr lang="pt-BR" sz="2800" dirty="0"/>
              <a:t>envolve disciplinas </a:t>
            </a:r>
            <a:r>
              <a:rPr lang="pt-BR" sz="2800" dirty="0" smtClean="0"/>
              <a:t>do EM como </a:t>
            </a:r>
            <a:r>
              <a:rPr lang="pt-BR" sz="2800" dirty="0"/>
              <a:t>biologia, matemática, física, </a:t>
            </a:r>
            <a:r>
              <a:rPr lang="pt-BR" sz="2800" dirty="0" smtClean="0"/>
              <a:t>química, história </a:t>
            </a:r>
            <a:r>
              <a:rPr lang="pt-BR" sz="2800" dirty="0"/>
              <a:t>e filosofia.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923" y="4365104"/>
            <a:ext cx="3115989" cy="182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395536" y="6165304"/>
            <a:ext cx="8352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 smtClean="0">
                <a:hlinkClick r:id="rId4"/>
              </a:rPr>
              <a:t>https://www.fisica.net/giovane/astro/Modulo1/cosmologia-grega.htm</a:t>
            </a:r>
            <a:endParaRPr lang="pt-BR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467544" y="188640"/>
            <a:ext cx="17347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/>
            <a:r>
              <a:rPr lang="pt-BR" sz="2800" dirty="0" smtClean="0"/>
              <a:t>5. O ALMA</a:t>
            </a:r>
            <a:endParaRPr lang="pt-BR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8136904" cy="4441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836712"/>
            <a:ext cx="2952328" cy="14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420888"/>
            <a:ext cx="816819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Francisco Pazzini Couto - 15a Semana C&amp;T 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35E6-38A2-4788-B05F-256E4D3E13D6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692696"/>
            <a:ext cx="3745089" cy="487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370860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ta para a direita 5"/>
          <p:cNvSpPr/>
          <p:nvPr/>
        </p:nvSpPr>
        <p:spPr>
          <a:xfrm>
            <a:off x="4283968" y="2852936"/>
            <a:ext cx="360040" cy="100811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715</Words>
  <Application>Microsoft Office PowerPoint</Application>
  <PresentationFormat>Apresentação na tela (4:3)</PresentationFormat>
  <Paragraphs>134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Pazzini</dc:creator>
  <cp:lastModifiedBy>Pazzini</cp:lastModifiedBy>
  <cp:revision>41</cp:revision>
  <dcterms:created xsi:type="dcterms:W3CDTF">2019-10-23T10:28:00Z</dcterms:created>
  <dcterms:modified xsi:type="dcterms:W3CDTF">2019-11-01T13:34:14Z</dcterms:modified>
</cp:coreProperties>
</file>